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315" r:id="rId2"/>
    <p:sldId id="318" r:id="rId3"/>
    <p:sldId id="310" r:id="rId4"/>
    <p:sldId id="319" r:id="rId5"/>
    <p:sldId id="313" r:id="rId6"/>
    <p:sldId id="320" r:id="rId7"/>
    <p:sldId id="291" r:id="rId8"/>
    <p:sldId id="316" r:id="rId9"/>
    <p:sldId id="317" r:id="rId1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2"/>
    </p:embeddedFont>
    <p:embeddedFont>
      <p:font typeface="Source Sans Pro" panose="020B0604020202020204" charset="-93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092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056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7" name="Shape 7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9804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7" name="Shape 7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9804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7" name="Shape 7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58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7" name="Shape 7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125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DCE8-A74D-4C22-9A80-48EBBB8903F6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ED9B-304E-4CD8-8BCC-C537817CF1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24511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DCE8-A74D-4C22-9A80-48EBBB8903F6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ED9B-304E-4CD8-8BCC-C537817CF1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2654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DCE8-A74D-4C22-9A80-48EBBB8903F6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ED9B-304E-4CD8-8BCC-C537817CF1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27582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7489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12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DCE8-A74D-4C22-9A80-48EBBB8903F6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ED9B-304E-4CD8-8BCC-C537817CF1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65959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DCE8-A74D-4C22-9A80-48EBBB8903F6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ED9B-304E-4CD8-8BCC-C537817CF1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37680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DCE8-A74D-4C22-9A80-48EBBB8903F6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ED9B-304E-4CD8-8BCC-C537817CF1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2979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DCE8-A74D-4C22-9A80-48EBBB8903F6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ED9B-304E-4CD8-8BCC-C537817CF1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34189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DCE8-A74D-4C22-9A80-48EBBB8903F6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ED9B-304E-4CD8-8BCC-C537817CF1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392225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DCE8-A74D-4C22-9A80-48EBBB8903F6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ED9B-304E-4CD8-8BCC-C537817CF1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085585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DCE8-A74D-4C22-9A80-48EBBB8903F6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ED9B-304E-4CD8-8BCC-C537817CF1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37211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DCE8-A74D-4C22-9A80-48EBBB8903F6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ED9B-304E-4CD8-8BCC-C537817CF1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27707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DDCE8-A74D-4C22-9A80-48EBBB8903F6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DED9B-304E-4CD8-8BCC-C537817CF1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436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0.png"/><Relationship Id="rId5" Type="http://schemas.openxmlformats.org/officeDocument/2006/relationships/image" Target="../media/image28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ctrTitle"/>
          </p:nvPr>
        </p:nvSpPr>
        <p:spPr>
          <a:xfrm>
            <a:off x="271849" y="1186995"/>
            <a:ext cx="8458275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2800" b="1" dirty="0" smtClean="0">
                <a:solidFill>
                  <a:schemeClr val="tx1"/>
                </a:solidFill>
                <a:latin typeface="UTM Impact" panose="02040603050506020204" pitchFamily="18" charset="0"/>
              </a:rPr>
              <a:t>Tiết 3 - </a:t>
            </a:r>
            <a:r>
              <a:rPr lang="en" sz="2800" b="1" dirty="0" smtClean="0">
                <a:solidFill>
                  <a:schemeClr val="tx1"/>
                </a:solidFill>
                <a:latin typeface="UTM Impact" panose="02040603050506020204" pitchFamily="18" charset="0"/>
              </a:rPr>
              <a:t>CHỦ ĐỀ 3: </a:t>
            </a:r>
            <a:br>
              <a:rPr lang="en" sz="2800" b="1" dirty="0" smtClean="0">
                <a:solidFill>
                  <a:schemeClr val="tx1"/>
                </a:solidFill>
                <a:latin typeface="UTM Impact" panose="02040603050506020204" pitchFamily="18" charset="0"/>
              </a:rPr>
            </a:br>
            <a:r>
              <a:rPr lang="en" sz="3200" b="1" dirty="0" smtClean="0">
                <a:solidFill>
                  <a:schemeClr val="tx1"/>
                </a:solidFill>
                <a:latin typeface="UTM Impact" panose="02040603050506020204" pitchFamily="18" charset="0"/>
              </a:rPr>
              <a:t>CHUYỂN ĐỘNG ĐỀU</a:t>
            </a:r>
            <a:br>
              <a:rPr lang="en" sz="3200" b="1" dirty="0" smtClean="0">
                <a:solidFill>
                  <a:schemeClr val="tx1"/>
                </a:solidFill>
                <a:latin typeface="UTM Impact" panose="02040603050506020204" pitchFamily="18" charset="0"/>
              </a:rPr>
            </a:br>
            <a:r>
              <a:rPr lang="en" sz="3200" b="1" dirty="0" smtClean="0">
                <a:solidFill>
                  <a:schemeClr val="tx1"/>
                </a:solidFill>
                <a:latin typeface="UTM Impact" panose="02040603050506020204" pitchFamily="18" charset="0"/>
              </a:rPr>
              <a:t>CHUYỂN ĐỘNG KHÔNG ĐỀU</a:t>
            </a:r>
            <a:endParaRPr lang="en" sz="3200" b="1" dirty="0">
              <a:solidFill>
                <a:schemeClr val="tx1"/>
              </a:solidFill>
              <a:latin typeface="UTM Impac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9440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622" y="941500"/>
            <a:ext cx="7945395" cy="274081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solidFill>
                  <a:schemeClr val="tx1"/>
                </a:solidFill>
                <a:latin typeface="+mn-lt"/>
              </a:rPr>
              <a:t>Sau khi học chủ đề 3, em hãy tính tốc độ trung bình trong bài toán dưới đây. Sau đó so sánh với đáp án của cô nhé! </a:t>
            </a:r>
            <a:endParaRPr lang="vi-VN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067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078" y="106327"/>
            <a:ext cx="828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II. Tốc độ trung bình của chuyển động không đều:</a:t>
            </a:r>
            <a:endParaRPr lang="vi-VN" sz="2800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934" y="639444"/>
            <a:ext cx="7942521" cy="1339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hape 740"/>
              <p:cNvSpPr txBox="1">
                <a:spLocks/>
              </p:cNvSpPr>
              <p:nvPr/>
            </p:nvSpPr>
            <p:spPr>
              <a:xfrm>
                <a:off x="520996" y="835372"/>
                <a:ext cx="4178595" cy="947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Char char="◉"/>
                  <a:defRPr sz="20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Char char="◉"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9pPr>
              </a:lstStyle>
              <a:p>
                <a:pPr>
                  <a:buFont typeface="Source Sans Pro"/>
                  <a:buNone/>
                </a:pPr>
                <a:r>
                  <a:rPr lang="vi-VN" sz="2400" b="1" dirty="0" smtClean="0">
                    <a:latin typeface="Times New Roman" pitchFamily="18" charset="0"/>
                    <a:cs typeface="Times New Roman" pitchFamily="18" charset="0"/>
                  </a:rPr>
                  <a:t>Công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vi-VN" sz="3600" b="1" i="1" smtClean="0"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vi-VN" sz="3600" b="1" i="1" smtClean="0">
                            <a:latin typeface="Cambria Math"/>
                            <a:cs typeface="Times New Roman" pitchFamily="18" charset="0"/>
                          </a:rPr>
                          <m:t>𝑻𝑩</m:t>
                        </m:r>
                      </m:sub>
                    </m:sSub>
                  </m:oMath>
                </a14:m>
                <a:r>
                  <a:rPr lang="vi-VN" sz="2400" b="1" dirty="0" smtClean="0">
                    <a:latin typeface="Times New Roman" pitchFamily="18" charset="0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4400" b="1" smtClean="0">
                            <a:latin typeface="Cambria Math"/>
                            <a:cs typeface="Times New Roman" pitchFamily="18" charset="0"/>
                          </a:rPr>
                          <m:t>𝐬</m:t>
                        </m:r>
                      </m:num>
                      <m:den>
                        <m:r>
                          <a:rPr lang="vi-VN" sz="4400" b="1" smtClean="0">
                            <a:latin typeface="Cambria Math"/>
                            <a:cs typeface="Times New Roman" pitchFamily="18" charset="0"/>
                          </a:rPr>
                          <m:t>𝐭</m:t>
                        </m:r>
                      </m:den>
                    </m:f>
                  </m:oMath>
                </a14:m>
                <a:endParaRPr lang="vi-VN" sz="26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Shape 7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96" y="835372"/>
                <a:ext cx="4178595" cy="947844"/>
              </a:xfrm>
              <a:prstGeom prst="rect">
                <a:avLst/>
              </a:prstGeom>
              <a:blipFill rotWithShape="1">
                <a:blip r:embed="rId3"/>
                <a:stretch>
                  <a:fillRect l="-2187"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hape 740"/>
              <p:cNvSpPr txBox="1">
                <a:spLocks/>
              </p:cNvSpPr>
              <p:nvPr/>
            </p:nvSpPr>
            <p:spPr>
              <a:xfrm>
                <a:off x="4149261" y="812580"/>
                <a:ext cx="3718832" cy="947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Char char="◉"/>
                  <a:defRPr sz="20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Char char="◉"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9pPr>
              </a:lstStyle>
              <a:p>
                <a:pPr>
                  <a:buNone/>
                </a:pPr>
                <a:r>
                  <a:rPr lang="vi-VN" sz="2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 s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vi-VN" b="1" i="1"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vi-VN" b="1" i="1">
                            <a:latin typeface="Cambria Math"/>
                            <a:cs typeface="Times New Roman" pitchFamily="18" charset="0"/>
                          </a:rPr>
                          <m:t>𝑻𝑩</m:t>
                        </m:r>
                      </m:sub>
                    </m:sSub>
                  </m:oMath>
                </a14:m>
                <a:r>
                  <a:rPr lang="vi-VN" sz="2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. t     ;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vi-VN" sz="3200" b="1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𝐬</m:t>
                        </m:r>
                      </m:num>
                      <m:den>
                        <m:sSub>
                          <m:sSubPr>
                            <m:ctrlPr>
                              <a:rPr lang="vi-VN" sz="32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vi-VN" sz="3200" b="1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𝒗</m:t>
                            </m:r>
                          </m:e>
                          <m:sub>
                            <m:r>
                              <a:rPr lang="vi-VN" sz="3200" b="1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𝑻𝑩</m:t>
                            </m:r>
                          </m:sub>
                        </m:sSub>
                      </m:den>
                    </m:f>
                  </m:oMath>
                </a14:m>
                <a:endParaRPr lang="vi-VN" sz="26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Shape 7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261" y="812580"/>
                <a:ext cx="3718832" cy="947844"/>
              </a:xfrm>
              <a:prstGeom prst="rect">
                <a:avLst/>
              </a:prstGeom>
              <a:blipFill rotWithShape="1">
                <a:blip r:embed="rId4"/>
                <a:stretch>
                  <a:fillRect l="-29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1254642" y="3720005"/>
            <a:ext cx="67995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2502" y="3131296"/>
            <a:ext cx="37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/>
              <a:t>A</a:t>
            </a:r>
            <a:endParaRPr lang="vi-VN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84456" y="3059412"/>
            <a:ext cx="37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/>
              <a:t>B</a:t>
            </a:r>
            <a:endParaRPr lang="vi-VN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82023" y="3131295"/>
            <a:ext cx="37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/>
              <a:t>C</a:t>
            </a:r>
            <a:endParaRPr lang="vi-VN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37412" y="2817658"/>
                <a:ext cx="24880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dirty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 b="0" i="0" dirty="0" smtClean="0">
                            <a:latin typeface="Cambria Math" pitchFamily="18" charset="0"/>
                            <a:ea typeface="Cambria Math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2400" b="0" i="0" dirty="0" smtClean="0">
                            <a:latin typeface="Cambria Math" pitchFamily="18" charset="0"/>
                            <a:ea typeface="Cambria Math" pitchFamily="18" charset="0"/>
                          </a:rPr>
                          <m:t>AB</m:t>
                        </m:r>
                      </m:sub>
                    </m:sSub>
                    <m:r>
                      <a:rPr lang="vi-VN" sz="2400" b="0" i="0" dirty="0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2400" b="0" i="0" dirty="0" smtClean="0">
                        <a:latin typeface="Cambria Math"/>
                        <a:ea typeface="Cambria Math" pitchFamily="18" charset="0"/>
                      </a:rPr>
                      <m:t>20</m:t>
                    </m:r>
                  </m:oMath>
                </a14:m>
                <a:r>
                  <a:rPr lang="vi-VN" sz="2400" dirty="0" smtClean="0">
                    <a:latin typeface="Cambria Math" pitchFamily="18" charset="0"/>
                    <a:ea typeface="Cambria Math" pitchFamily="18" charset="0"/>
                  </a:rPr>
                  <a:t> km/h</a:t>
                </a: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dirty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 b="0" i="0" dirty="0" smtClean="0">
                            <a:latin typeface="Cambria Math"/>
                            <a:ea typeface="Cambria Math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2400" dirty="0">
                            <a:latin typeface="Cambria Math" pitchFamily="18" charset="0"/>
                            <a:ea typeface="Cambria Math" pitchFamily="18" charset="0"/>
                          </a:rPr>
                          <m:t>AB</m:t>
                        </m:r>
                      </m:sub>
                    </m:sSub>
                    <m:r>
                      <a:rPr lang="vi-VN" sz="2400" dirty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2400" b="0" i="0" dirty="0" smtClean="0">
                        <a:latin typeface="Cambria Math"/>
                        <a:ea typeface="Cambria Math" pitchFamily="18" charset="0"/>
                      </a:rPr>
                      <m:t>20</m:t>
                    </m:r>
                  </m:oMath>
                </a14:m>
                <a:r>
                  <a:rPr lang="vi-VN" sz="2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vi-VN" sz="2400" dirty="0" smtClean="0">
                    <a:latin typeface="Cambria Math" pitchFamily="18" charset="0"/>
                    <a:ea typeface="Cambria Math" pitchFamily="18" charset="0"/>
                  </a:rPr>
                  <a:t>km</a:t>
                </a:r>
                <a:endParaRPr lang="vi-VN" sz="2400" dirty="0">
                  <a:latin typeface="Cambria Math" pitchFamily="18" charset="0"/>
                  <a:ea typeface="Cambria Math" pitchFamily="18" charset="0"/>
                </a:endParaRPr>
              </a:p>
              <a:p>
                <a:pPr algn="r"/>
                <a:endParaRPr lang="vi-VN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412" y="2817658"/>
                <a:ext cx="2488020" cy="1200329"/>
              </a:xfrm>
              <a:prstGeom prst="rect">
                <a:avLst/>
              </a:prstGeom>
              <a:blipFill rotWithShape="1">
                <a:blip r:embed="rId5"/>
                <a:stretch>
                  <a:fillRect t="-4061" r="-36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44551" y="2833061"/>
                <a:ext cx="26634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dirty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 dirty="0">
                            <a:latin typeface="Cambria Math" pitchFamily="18" charset="0"/>
                            <a:ea typeface="Cambria Math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2400" dirty="0">
                            <a:latin typeface="Cambria Math" pitchFamily="18" charset="0"/>
                            <a:ea typeface="Cambria Math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vi-VN" sz="2400" b="0" i="0" dirty="0" smtClean="0">
                            <a:latin typeface="Cambria Math"/>
                            <a:ea typeface="Cambria Math" pitchFamily="18" charset="0"/>
                          </a:rPr>
                          <m:t>C</m:t>
                        </m:r>
                      </m:sub>
                    </m:sSub>
                    <m:r>
                      <a:rPr lang="vi-VN" sz="2400" dirty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2400" b="0" i="0" dirty="0" smtClean="0">
                        <a:latin typeface="Cambria Math"/>
                        <a:ea typeface="Cambria Math" pitchFamily="18" charset="0"/>
                      </a:rPr>
                      <m:t>32</m:t>
                    </m:r>
                  </m:oMath>
                </a14:m>
                <a:r>
                  <a:rPr lang="vi-VN" sz="2400" dirty="0">
                    <a:latin typeface="Cambria Math" pitchFamily="18" charset="0"/>
                    <a:ea typeface="Cambria Math" pitchFamily="18" charset="0"/>
                  </a:rPr>
                  <a:t> km/h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dirty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vi-VN" sz="2400" b="0" i="1" dirty="0" smtClean="0">
                            <a:latin typeface="Cambria Math"/>
                            <a:ea typeface="Cambria Math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2400" dirty="0">
                            <a:latin typeface="Cambria Math" pitchFamily="18" charset="0"/>
                            <a:ea typeface="Cambria Math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vi-VN" sz="2400" b="0" i="0" dirty="0" smtClean="0">
                            <a:latin typeface="Cambria Math"/>
                            <a:ea typeface="Cambria Math" pitchFamily="18" charset="0"/>
                          </a:rPr>
                          <m:t>C</m:t>
                        </m:r>
                      </m:sub>
                    </m:sSub>
                    <m:r>
                      <a:rPr lang="vi-VN" sz="2400" dirty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2400" b="0" i="0" dirty="0" smtClean="0">
                        <a:latin typeface="Cambria Math"/>
                        <a:ea typeface="Cambria Math" pitchFamily="18" charset="0"/>
                      </a:rPr>
                      <m:t>16</m:t>
                    </m:r>
                  </m:oMath>
                </a14:m>
                <a:r>
                  <a:rPr lang="vi-VN" sz="2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vi-VN" sz="2400" dirty="0" smtClean="0">
                    <a:latin typeface="Cambria Math" pitchFamily="18" charset="0"/>
                    <a:ea typeface="Cambria Math" pitchFamily="18" charset="0"/>
                  </a:rPr>
                  <a:t>km</a:t>
                </a:r>
                <a:endParaRPr lang="vi-VN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551" y="2833061"/>
                <a:ext cx="2663456" cy="830997"/>
              </a:xfrm>
              <a:prstGeom prst="rect">
                <a:avLst/>
              </a:prstGeom>
              <a:blipFill rotWithShape="1"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149261" y="3644188"/>
            <a:ext cx="21265" cy="15163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54836" y="3795823"/>
                <a:ext cx="20705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dirty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 b="0" i="0" dirty="0" smtClean="0">
                            <a:latin typeface="Cambria Math"/>
                            <a:ea typeface="Cambria Math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2400" dirty="0">
                            <a:latin typeface="Cambria Math" pitchFamily="18" charset="0"/>
                            <a:ea typeface="Cambria Math" pitchFamily="18" charset="0"/>
                          </a:rPr>
                          <m:t>AB</m:t>
                        </m:r>
                      </m:sub>
                    </m:sSub>
                    <m:r>
                      <a:rPr lang="vi-VN" sz="2400" dirty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2400" b="0" i="0" dirty="0" smtClean="0">
                        <a:latin typeface="Cambria Math"/>
                        <a:ea typeface="Cambria Math" pitchFamily="18" charset="0"/>
                      </a:rPr>
                      <m:t>5</m:t>
                    </m:r>
                  </m:oMath>
                </a14:m>
                <a:r>
                  <a:rPr lang="vi-VN" sz="2400" dirty="0">
                    <a:latin typeface="Cambria Math" pitchFamily="18" charset="0"/>
                    <a:ea typeface="Cambria Math" pitchFamily="18" charset="0"/>
                  </a:rPr>
                  <a:t> h</a:t>
                </a:r>
              </a:p>
              <a:p>
                <a:pPr algn="r"/>
                <a:endParaRPr lang="vi-VN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36" y="3795823"/>
                <a:ext cx="2070596" cy="830997"/>
              </a:xfrm>
              <a:prstGeom prst="rect">
                <a:avLst/>
              </a:prstGeom>
              <a:blipFill rotWithShape="1">
                <a:blip r:embed="rId7"/>
                <a:stretch>
                  <a:fillRect t="-5882" r="-47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958674" y="3787154"/>
                <a:ext cx="16484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dirty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 b="0" i="0" dirty="0" smtClean="0">
                            <a:latin typeface="Cambria Math"/>
                            <a:ea typeface="Cambria Math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2400" dirty="0">
                            <a:latin typeface="Cambria Math" pitchFamily="18" charset="0"/>
                            <a:ea typeface="Cambria Math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vi-VN" sz="2400" b="0" i="0" dirty="0" smtClean="0">
                            <a:latin typeface="Cambria Math"/>
                            <a:ea typeface="Cambria Math" pitchFamily="18" charset="0"/>
                          </a:rPr>
                          <m:t>C</m:t>
                        </m:r>
                      </m:sub>
                    </m:sSub>
                    <m:r>
                      <a:rPr lang="vi-VN" sz="2400" dirty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2400" b="0" i="0" dirty="0" smtClean="0">
                        <a:latin typeface="Cambria Math"/>
                        <a:ea typeface="Cambria Math" pitchFamily="18" charset="0"/>
                      </a:rPr>
                      <m:t>0,5 </m:t>
                    </m:r>
                  </m:oMath>
                </a14:m>
                <a:r>
                  <a:rPr lang="vi-VN" sz="2400" dirty="0" smtClean="0">
                    <a:latin typeface="Cambria Math" pitchFamily="18" charset="0"/>
                    <a:ea typeface="Cambria Math" pitchFamily="18" charset="0"/>
                  </a:rPr>
                  <a:t>h</a:t>
                </a:r>
                <a:endParaRPr lang="vi-VN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674" y="3787154"/>
                <a:ext cx="1648400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526" r="-4797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loud 20"/>
              <p:cNvSpPr/>
              <p:nvPr/>
            </p:nvSpPr>
            <p:spPr>
              <a:xfrm>
                <a:off x="281763" y="1762124"/>
                <a:ext cx="1945758" cy="1293355"/>
              </a:xfrm>
              <a:prstGeom prst="cloud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7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72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vi-VN" sz="7200" b="1" i="0" smtClean="0">
                              <a:latin typeface="Cambria Math"/>
                            </a:rPr>
                            <m:t>𝐓𝐁</m:t>
                          </m:r>
                        </m:sub>
                      </m:sSub>
                    </m:oMath>
                  </m:oMathPara>
                </a14:m>
                <a:endParaRPr lang="vi-VN" sz="7200" b="1" dirty="0"/>
              </a:p>
            </p:txBody>
          </p:sp>
        </mc:Choice>
        <mc:Fallback xmlns="">
          <p:sp>
            <p:nvSpPr>
              <p:cNvPr id="21" name="Cloud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63" y="1762124"/>
                <a:ext cx="1945758" cy="1293355"/>
              </a:xfrm>
              <a:prstGeom prst="cloud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5474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build="p"/>
      <p:bldP spid="13" grpId="0" build="p"/>
      <p:bldP spid="18" grpId="0"/>
      <p:bldP spid="19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077" y="1558947"/>
            <a:ext cx="7886700" cy="994172"/>
          </a:xfrm>
        </p:spPr>
        <p:txBody>
          <a:bodyPr>
            <a:normAutofit/>
          </a:bodyPr>
          <a:lstStyle/>
          <a:p>
            <a:r>
              <a:rPr lang="vi-VN" sz="4800" dirty="0" smtClean="0">
                <a:latin typeface="+mn-lt"/>
              </a:rPr>
              <a:t>ĐÁP ÁN</a:t>
            </a:r>
            <a:endParaRPr lang="vi-VN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113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57939" y="1778367"/>
            <a:ext cx="67995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5799" y="1189658"/>
            <a:ext cx="37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/>
              <a:t>A</a:t>
            </a:r>
            <a:endParaRPr lang="vi-V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87753" y="1117774"/>
            <a:ext cx="37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/>
              <a:t>B</a:t>
            </a:r>
            <a:endParaRPr lang="vi-VN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85320" y="1189657"/>
            <a:ext cx="37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/>
              <a:t>C</a:t>
            </a:r>
            <a:endParaRPr lang="vi-VN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40709" y="876020"/>
                <a:ext cx="24880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dirty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 b="0" i="0" dirty="0" smtClean="0">
                            <a:latin typeface="Cambria Math" pitchFamily="18" charset="0"/>
                            <a:ea typeface="Cambria Math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2400" b="0" i="0" dirty="0" smtClean="0">
                            <a:latin typeface="Cambria Math" pitchFamily="18" charset="0"/>
                            <a:ea typeface="Cambria Math" pitchFamily="18" charset="0"/>
                          </a:rPr>
                          <m:t>AB</m:t>
                        </m:r>
                      </m:sub>
                    </m:sSub>
                    <m:r>
                      <a:rPr lang="vi-VN" sz="2400" b="0" i="0" dirty="0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2400" b="0" i="0" dirty="0" smtClean="0">
                        <a:latin typeface="Cambria Math"/>
                        <a:ea typeface="Cambria Math" pitchFamily="18" charset="0"/>
                      </a:rPr>
                      <m:t>20</m:t>
                    </m:r>
                  </m:oMath>
                </a14:m>
                <a:r>
                  <a:rPr lang="vi-VN" sz="2400" dirty="0" smtClean="0">
                    <a:latin typeface="Cambria Math" pitchFamily="18" charset="0"/>
                    <a:ea typeface="Cambria Math" pitchFamily="18" charset="0"/>
                  </a:rPr>
                  <a:t> km/h</a:t>
                </a: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dirty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 b="0" i="0" dirty="0" smtClean="0">
                            <a:latin typeface="Cambria Math"/>
                            <a:ea typeface="Cambria Math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2400" dirty="0">
                            <a:latin typeface="Cambria Math" pitchFamily="18" charset="0"/>
                            <a:ea typeface="Cambria Math" pitchFamily="18" charset="0"/>
                          </a:rPr>
                          <m:t>AB</m:t>
                        </m:r>
                      </m:sub>
                    </m:sSub>
                    <m:r>
                      <a:rPr lang="vi-VN" sz="2400" dirty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2400" b="0" i="0" dirty="0" smtClean="0">
                        <a:latin typeface="Cambria Math"/>
                        <a:ea typeface="Cambria Math" pitchFamily="18" charset="0"/>
                      </a:rPr>
                      <m:t>20</m:t>
                    </m:r>
                  </m:oMath>
                </a14:m>
                <a:r>
                  <a:rPr lang="vi-VN" sz="2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vi-VN" sz="2400" dirty="0" smtClean="0">
                    <a:latin typeface="Cambria Math" pitchFamily="18" charset="0"/>
                    <a:ea typeface="Cambria Math" pitchFamily="18" charset="0"/>
                  </a:rPr>
                  <a:t>km</a:t>
                </a:r>
                <a:endParaRPr lang="vi-VN" sz="2400" dirty="0">
                  <a:latin typeface="Cambria Math" pitchFamily="18" charset="0"/>
                  <a:ea typeface="Cambria Math" pitchFamily="18" charset="0"/>
                </a:endParaRPr>
              </a:p>
              <a:p>
                <a:pPr algn="r"/>
                <a:endParaRPr lang="vi-VN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709" y="876020"/>
                <a:ext cx="2488020" cy="1200329"/>
              </a:xfrm>
              <a:prstGeom prst="rect">
                <a:avLst/>
              </a:prstGeom>
              <a:blipFill rotWithShape="1">
                <a:blip r:embed="rId2"/>
                <a:stretch>
                  <a:fillRect t="-4061" r="-39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7848" y="891423"/>
                <a:ext cx="26634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dirty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 dirty="0">
                            <a:latin typeface="Cambria Math" pitchFamily="18" charset="0"/>
                            <a:ea typeface="Cambria Math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2400" dirty="0">
                            <a:latin typeface="Cambria Math" pitchFamily="18" charset="0"/>
                            <a:ea typeface="Cambria Math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vi-VN" sz="2400" b="0" i="0" dirty="0" smtClean="0">
                            <a:latin typeface="Cambria Math"/>
                            <a:ea typeface="Cambria Math" pitchFamily="18" charset="0"/>
                          </a:rPr>
                          <m:t>C</m:t>
                        </m:r>
                      </m:sub>
                    </m:sSub>
                    <m:r>
                      <a:rPr lang="vi-VN" sz="2400" dirty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2400" b="0" i="0" dirty="0" smtClean="0">
                        <a:latin typeface="Cambria Math"/>
                        <a:ea typeface="Cambria Math" pitchFamily="18" charset="0"/>
                      </a:rPr>
                      <m:t>32</m:t>
                    </m:r>
                  </m:oMath>
                </a14:m>
                <a:r>
                  <a:rPr lang="vi-VN" sz="2400" dirty="0">
                    <a:latin typeface="Cambria Math" pitchFamily="18" charset="0"/>
                    <a:ea typeface="Cambria Math" pitchFamily="18" charset="0"/>
                  </a:rPr>
                  <a:t> km/h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dirty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vi-VN" sz="2400" b="0" i="1" dirty="0" smtClean="0">
                            <a:latin typeface="Cambria Math"/>
                            <a:ea typeface="Cambria Math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2400" dirty="0">
                            <a:latin typeface="Cambria Math" pitchFamily="18" charset="0"/>
                            <a:ea typeface="Cambria Math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vi-VN" sz="2400" b="0" i="0" dirty="0" smtClean="0">
                            <a:latin typeface="Cambria Math"/>
                            <a:ea typeface="Cambria Math" pitchFamily="18" charset="0"/>
                          </a:rPr>
                          <m:t>C</m:t>
                        </m:r>
                      </m:sub>
                    </m:sSub>
                    <m:r>
                      <a:rPr lang="vi-VN" sz="2400" dirty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2400" b="0" i="0" dirty="0" smtClean="0">
                        <a:latin typeface="Cambria Math"/>
                        <a:ea typeface="Cambria Math" pitchFamily="18" charset="0"/>
                      </a:rPr>
                      <m:t>16</m:t>
                    </m:r>
                  </m:oMath>
                </a14:m>
                <a:r>
                  <a:rPr lang="vi-VN" sz="2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vi-VN" sz="2400" dirty="0" smtClean="0">
                    <a:latin typeface="Cambria Math" pitchFamily="18" charset="0"/>
                    <a:ea typeface="Cambria Math" pitchFamily="18" charset="0"/>
                  </a:rPr>
                  <a:t>km</a:t>
                </a:r>
                <a:endParaRPr lang="vi-VN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848" y="891423"/>
                <a:ext cx="2663456" cy="830997"/>
              </a:xfrm>
              <a:prstGeom prst="rect">
                <a:avLst/>
              </a:prstGeom>
              <a:blipFill rotWithShape="1">
                <a:blip r:embed="rId3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3952558" y="1702550"/>
            <a:ext cx="21265" cy="15163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58133" y="1854185"/>
                <a:ext cx="20705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dirty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 b="0" i="0" dirty="0" smtClean="0">
                            <a:latin typeface="Cambria Math"/>
                            <a:ea typeface="Cambria Math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2400" dirty="0">
                            <a:latin typeface="Cambria Math" pitchFamily="18" charset="0"/>
                            <a:ea typeface="Cambria Math" pitchFamily="18" charset="0"/>
                          </a:rPr>
                          <m:t>AB</m:t>
                        </m:r>
                      </m:sub>
                    </m:sSub>
                    <m:r>
                      <a:rPr lang="vi-VN" sz="2400" dirty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2400" b="0" i="0" dirty="0" smtClean="0">
                        <a:latin typeface="Cambria Math"/>
                        <a:ea typeface="Cambria Math" pitchFamily="18" charset="0"/>
                      </a:rPr>
                      <m:t>5</m:t>
                    </m:r>
                  </m:oMath>
                </a14:m>
                <a:r>
                  <a:rPr lang="vi-VN" sz="2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vi-VN" sz="2400" dirty="0" smtClean="0">
                    <a:latin typeface="Cambria Math" pitchFamily="18" charset="0"/>
                    <a:ea typeface="Cambria Math" pitchFamily="18" charset="0"/>
                  </a:rPr>
                  <a:t>h</a:t>
                </a:r>
                <a:endParaRPr lang="vi-VN" sz="2400" dirty="0">
                  <a:latin typeface="Cambria Math" pitchFamily="18" charset="0"/>
                  <a:ea typeface="Cambria Math" pitchFamily="18" charset="0"/>
                </a:endParaRPr>
              </a:p>
              <a:p>
                <a:pPr algn="r"/>
                <a:endParaRPr lang="vi-VN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133" y="1854185"/>
                <a:ext cx="2070596" cy="830997"/>
              </a:xfrm>
              <a:prstGeom prst="rect">
                <a:avLst/>
              </a:prstGeom>
              <a:blipFill rotWithShape="1">
                <a:blip r:embed="rId4"/>
                <a:stretch>
                  <a:fillRect t="-5882" r="-47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61971" y="1845516"/>
                <a:ext cx="16484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dirty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 b="0" i="0" dirty="0" smtClean="0">
                            <a:latin typeface="Cambria Math"/>
                            <a:ea typeface="Cambria Math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2400" dirty="0">
                            <a:latin typeface="Cambria Math" pitchFamily="18" charset="0"/>
                            <a:ea typeface="Cambria Math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vi-VN" sz="2400" b="0" i="0" dirty="0" smtClean="0">
                            <a:latin typeface="Cambria Math"/>
                            <a:ea typeface="Cambria Math" pitchFamily="18" charset="0"/>
                          </a:rPr>
                          <m:t>C</m:t>
                        </m:r>
                      </m:sub>
                    </m:sSub>
                    <m:r>
                      <a:rPr lang="vi-VN" sz="2400" dirty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2400" b="0" i="0" dirty="0" smtClean="0">
                        <a:latin typeface="Cambria Math"/>
                        <a:ea typeface="Cambria Math" pitchFamily="18" charset="0"/>
                      </a:rPr>
                      <m:t>0,5 </m:t>
                    </m:r>
                  </m:oMath>
                </a14:m>
                <a:r>
                  <a:rPr lang="vi-VN" sz="2400" dirty="0" smtClean="0">
                    <a:latin typeface="Cambria Math" pitchFamily="18" charset="0"/>
                    <a:ea typeface="Cambria Math" pitchFamily="18" charset="0"/>
                  </a:rPr>
                  <a:t>h</a:t>
                </a:r>
                <a:endParaRPr lang="vi-VN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971" y="1845516"/>
                <a:ext cx="1648400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479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000" y="3195272"/>
                <a:ext cx="9085000" cy="144340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sz="60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vi-VN" sz="60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𝑣</m:t>
                        </m:r>
                      </m:e>
                      <m:sub>
                        <m:r>
                          <a:rPr lang="vi-VN" sz="60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𝑇𝐵</m:t>
                        </m:r>
                      </m:sub>
                    </m:sSub>
                    <m:r>
                      <a:rPr lang="vi-VN" sz="6000" b="0" i="1" smtClean="0">
                        <a:latin typeface="Cambria Math" pitchFamily="18" charset="0"/>
                        <a:ea typeface="Cambria Math" pitchFamily="18" charset="0"/>
                      </a:rPr>
                      <m:t>= </m:t>
                    </m:r>
                    <m:f>
                      <m:fPr>
                        <m:ctrlPr>
                          <a:rPr lang="vi-VN" sz="6000" b="0" i="1" smtClean="0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60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vi-VN" sz="60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vi-VN" sz="60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𝐴𝐶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60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vi-VN" sz="60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vi-VN" sz="60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𝐴𝐶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vi-VN" sz="6000" dirty="0" smtClean="0">
                    <a:latin typeface="Cambria Math" pitchFamily="18" charset="0"/>
                    <a:ea typeface="Cambria Math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vi-VN" sz="54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36</m:t>
                        </m:r>
                      </m:num>
                      <m:den>
                        <m:r>
                          <a:rPr lang="vi-VN" sz="5400" b="0" i="1" smtClean="0">
                            <a:latin typeface="Cambria Math"/>
                            <a:ea typeface="Cambria Math" pitchFamily="18" charset="0"/>
                          </a:rPr>
                          <m:t>5</m:t>
                        </m:r>
                        <m:r>
                          <a:rPr lang="vi-VN" sz="54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,5</m:t>
                        </m:r>
                      </m:den>
                    </m:f>
                    <m:r>
                      <a:rPr lang="vi-VN" sz="5400" b="0" i="1" smtClean="0">
                        <a:latin typeface="Cambria Math"/>
                        <a:ea typeface="Cambria Math" pitchFamily="18" charset="0"/>
                      </a:rPr>
                      <m:t>=6,5</m:t>
                    </m:r>
                    <m:r>
                      <a:rPr lang="vi-VN" sz="5400" b="0" i="1" smtClean="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vi-VN" sz="5400" b="0" i="1" smtClean="0">
                        <a:latin typeface="Cambria Math" pitchFamily="18" charset="0"/>
                        <a:ea typeface="Cambria Math" pitchFamily="18" charset="0"/>
                      </a:rPr>
                      <m:t>𝑘𝑚</m:t>
                    </m:r>
                    <m:r>
                      <a:rPr lang="vi-VN" sz="5400" b="0" i="1" smtClean="0">
                        <a:latin typeface="Cambria Math" pitchFamily="18" charset="0"/>
                        <a:ea typeface="Cambria Math" pitchFamily="18" charset="0"/>
                      </a:rPr>
                      <m:t>/</m:t>
                    </m:r>
                    <m:r>
                      <a:rPr lang="vi-VN" sz="5400" b="0" i="1" smtClean="0">
                        <a:latin typeface="Cambria Math" pitchFamily="18" charset="0"/>
                        <a:ea typeface="Cambria Math" pitchFamily="18" charset="0"/>
                      </a:rPr>
                      <m:t>h</m:t>
                    </m:r>
                  </m:oMath>
                </a14:m>
                <a:r>
                  <a:rPr lang="vi-VN" sz="54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vi-VN" sz="6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0" y="3195272"/>
                <a:ext cx="9085000" cy="14434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1028604" y="531628"/>
            <a:ext cx="6799521" cy="2281285"/>
          </a:xfrm>
          <a:prstGeom prst="arc">
            <a:avLst>
              <a:gd name="adj1" fmla="val 10668621"/>
              <a:gd name="adj2" fmla="val 42869"/>
            </a:avLst>
          </a:prstGeom>
          <a:noFill/>
          <a:ln w="38100">
            <a:solidFill>
              <a:srgbClr val="00B0F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26346" y="170128"/>
                <a:ext cx="4145277" cy="58477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vi-VN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𝐬</m:t>
                        </m:r>
                      </m:e>
                      <m:sub>
                        <m:r>
                          <a:rPr lang="vi-VN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𝐀𝐂</m:t>
                        </m:r>
                      </m:sub>
                    </m:sSub>
                  </m:oMath>
                </a14:m>
                <a:r>
                  <a:rPr lang="vi-VN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 = 20 + 16 = 36 km</a:t>
                </a:r>
                <a:endParaRPr lang="vi-VN" sz="3200" b="1" dirty="0">
                  <a:solidFill>
                    <a:schemeClr val="accent1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346" y="170128"/>
                <a:ext cx="4145277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1000" r="-3509" b="-3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 rot="10800000">
            <a:off x="1028604" y="584775"/>
            <a:ext cx="6799521" cy="2281285"/>
          </a:xfrm>
          <a:prstGeom prst="arc">
            <a:avLst>
              <a:gd name="adj1" fmla="val 10668621"/>
              <a:gd name="adj2" fmla="val 42869"/>
            </a:avLst>
          </a:prstGeom>
          <a:noFill/>
          <a:ln w="38100">
            <a:solidFill>
              <a:srgbClr val="92D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85060" y="2392794"/>
                <a:ext cx="4145277" cy="58477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sz="32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vi-VN" sz="3200" b="1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 pitchFamily="18" charset="0"/>
                          </a:rPr>
                          <m:t>𝐭</m:t>
                        </m:r>
                      </m:e>
                      <m:sub>
                        <m:r>
                          <a:rPr lang="vi-VN" sz="3200" b="1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𝐀𝐂</m:t>
                        </m:r>
                      </m:sub>
                    </m:sSub>
                  </m:oMath>
                </a14:m>
                <a:r>
                  <a:rPr lang="vi-VN" sz="3200" b="1" dirty="0" smtClean="0">
                    <a:solidFill>
                      <a:schemeClr val="accent3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 = 5 + 0,5 = 5,5 h</a:t>
                </a:r>
                <a:endParaRPr lang="vi-VN" sz="3200" b="1" dirty="0">
                  <a:solidFill>
                    <a:schemeClr val="accent1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060" y="2392794"/>
                <a:ext cx="4145277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1111" b="-313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72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996" y="1534233"/>
            <a:ext cx="7886700" cy="994172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+mn-lt"/>
              </a:rPr>
              <a:t>Em hãy thực hiện bài tập sau:</a:t>
            </a:r>
            <a:endParaRPr lang="vi-VN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0895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 txBox="1">
            <a:spLocks noGrp="1"/>
          </p:cNvSpPr>
          <p:nvPr>
            <p:ph type="body" idx="1"/>
          </p:nvPr>
        </p:nvSpPr>
        <p:spPr>
          <a:xfrm>
            <a:off x="496973" y="782864"/>
            <a:ext cx="7831069" cy="24410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14288" algn="just" rtl="0">
              <a:buNone/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Lan đi từ nhà đến trường trong 10 phút, sau đó đi từ trường trở về nhà tốn hết 12 phút. Biết nhà Lan cách trường 3 km. Tính tốc độ trung bình của Lan:</a:t>
            </a:r>
          </a:p>
          <a:p>
            <a:pPr marL="514350" lvl="0" indent="-514350" algn="just" rtl="0">
              <a:buAutoNum type="alphaLcParenR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Trên quãng đường từ nhà đến trường.</a:t>
            </a:r>
          </a:p>
          <a:p>
            <a:pPr marL="457200" lvl="0" indent="-457200" algn="just" rtl="0">
              <a:buAutoNum type="alphaLcParenR"/>
            </a:pPr>
            <a:r>
              <a:rPr lang="vi-VN" sz="2400" dirty="0" smtClean="0">
                <a:solidFill>
                  <a:srgbClr val="28324A"/>
                </a:solidFill>
                <a:latin typeface="Times New Roman" pitchFamily="18" charset="0"/>
                <a:cs typeface="Times New Roman" pitchFamily="18" charset="0"/>
              </a:rPr>
              <a:t>Trên quãng đường từ trường về nhà.</a:t>
            </a:r>
          </a:p>
          <a:p>
            <a:pPr marL="457200" lvl="0" indent="-457200" algn="just" rtl="0">
              <a:buAutoNum type="alphaLcParenR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Trên cả 2 quãng đường.</a:t>
            </a:r>
            <a:endParaRPr lang="vi-VN" sz="2400" dirty="0" smtClean="0">
              <a:solidFill>
                <a:srgbClr val="2832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8939" y="50069"/>
            <a:ext cx="753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III. Bài tập:</a:t>
            </a:r>
            <a:endParaRPr lang="vi-VN" sz="2400" b="1" dirty="0">
              <a:latin typeface="+mj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09723" y="3245060"/>
            <a:ext cx="6913821" cy="1898440"/>
            <a:chOff x="1166923" y="2784788"/>
            <a:chExt cx="6913821" cy="1898440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823483" y="3902148"/>
              <a:ext cx="4752753" cy="106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ction Button: Home 5">
              <a:hlinkClick r:id="" action="ppaction://hlinkshowjump?jump=firstslide" highlightClick="1"/>
            </p:cNvPr>
            <p:cNvSpPr/>
            <p:nvPr/>
          </p:nvSpPr>
          <p:spPr>
            <a:xfrm>
              <a:off x="1275907" y="3508746"/>
              <a:ext cx="552893" cy="606056"/>
            </a:xfrm>
            <a:prstGeom prst="actionButtonHom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76236" y="3678868"/>
              <a:ext cx="1376917" cy="58479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Trapezoid 8"/>
            <p:cNvSpPr/>
            <p:nvPr/>
          </p:nvSpPr>
          <p:spPr>
            <a:xfrm>
              <a:off x="6475228" y="3242933"/>
              <a:ext cx="1594884" cy="435935"/>
            </a:xfrm>
            <a:prstGeom prst="trapezoid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66923" y="3083446"/>
              <a:ext cx="770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 smtClean="0"/>
                <a:t>Nhà</a:t>
              </a:r>
              <a:endParaRPr lang="vi-VN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2944" y="2810081"/>
              <a:ext cx="151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 smtClean="0"/>
                <a:t>Trường</a:t>
              </a:r>
              <a:endParaRPr lang="vi-VN" sz="2400" b="1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705984" y="3763932"/>
              <a:ext cx="298774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721391" y="3387331"/>
              <a:ext cx="1382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800" b="1" dirty="0" smtClean="0"/>
                <a:t>10 phút</a:t>
              </a:r>
              <a:endParaRPr lang="vi-VN" sz="1800" b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>
              <a:off x="2858383" y="4183911"/>
              <a:ext cx="298774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873789" y="4141380"/>
              <a:ext cx="1382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800" b="1" dirty="0" smtClean="0"/>
                <a:t>12 phút</a:t>
              </a:r>
              <a:endParaRPr lang="vi-VN" sz="1800" b="1" dirty="0"/>
            </a:p>
          </p:txBody>
        </p:sp>
        <p:sp>
          <p:nvSpPr>
            <p:cNvPr id="14" name="Arc 13"/>
            <p:cNvSpPr/>
            <p:nvPr/>
          </p:nvSpPr>
          <p:spPr>
            <a:xfrm>
              <a:off x="1823483" y="3083446"/>
              <a:ext cx="4752754" cy="1599782"/>
            </a:xfrm>
            <a:prstGeom prst="arc">
              <a:avLst>
                <a:gd name="adj1" fmla="val 10838165"/>
                <a:gd name="adj2" fmla="val 0"/>
              </a:avLst>
            </a:prstGeom>
            <a:ln w="28575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61139" y="2784788"/>
              <a:ext cx="13822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 smtClean="0"/>
                <a:t>3 km</a:t>
              </a:r>
              <a:endParaRPr lang="vi-VN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11968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078" y="106327"/>
            <a:ext cx="828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rgbClr val="FF0000"/>
                </a:solidFill>
                <a:latin typeface="+mj-lt"/>
              </a:rPr>
              <a:t>KIẾN THỨC CẦN NHỚ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1" y="976156"/>
            <a:ext cx="8112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vi-VN" sz="2400" dirty="0" smtClean="0">
                <a:solidFill>
                  <a:schemeClr val="tx1"/>
                </a:solidFill>
                <a:latin typeface="+mj-lt"/>
              </a:rPr>
              <a:t>Chuyển động đều là chuyển động có tốc độ không thay đổi theo thời gian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279482"/>
            <a:ext cx="8112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vi-VN" sz="2400" dirty="0" smtClean="0">
                <a:solidFill>
                  <a:schemeClr val="tx1"/>
                </a:solidFill>
                <a:latin typeface="+mj-lt"/>
              </a:rPr>
              <a:t>Chuyển động không đều là chuyển động có tốc độ thay đổi theo thời gian.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hape 740"/>
              <p:cNvSpPr txBox="1">
                <a:spLocks/>
              </p:cNvSpPr>
              <p:nvPr/>
            </p:nvSpPr>
            <p:spPr>
              <a:xfrm>
                <a:off x="457201" y="3265702"/>
                <a:ext cx="4178595" cy="947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Char char="◉"/>
                  <a:defRPr sz="20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Char char="◉"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9pPr>
              </a:lstStyle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vi-VN" sz="2400" b="1" dirty="0" smtClean="0">
                    <a:latin typeface="Times New Roman" pitchFamily="18" charset="0"/>
                    <a:cs typeface="Times New Roman" pitchFamily="18" charset="0"/>
                  </a:rPr>
                  <a:t>Công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vi-VN" sz="3600" b="1" i="1" smtClean="0"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vi-VN" sz="3600" b="1" i="1" smtClean="0">
                            <a:latin typeface="Cambria Math"/>
                            <a:cs typeface="Times New Roman" pitchFamily="18" charset="0"/>
                          </a:rPr>
                          <m:t>𝑻𝑩</m:t>
                        </m:r>
                      </m:sub>
                    </m:sSub>
                  </m:oMath>
                </a14:m>
                <a:r>
                  <a:rPr lang="vi-VN" sz="2400" b="1" dirty="0" smtClean="0">
                    <a:latin typeface="Times New Roman" pitchFamily="18" charset="0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4400" b="1" smtClean="0">
                            <a:latin typeface="Cambria Math"/>
                            <a:cs typeface="Times New Roman" pitchFamily="18" charset="0"/>
                          </a:rPr>
                          <m:t>𝐬</m:t>
                        </m:r>
                      </m:num>
                      <m:den>
                        <m:r>
                          <a:rPr lang="vi-VN" sz="4400" b="1" smtClean="0">
                            <a:latin typeface="Cambria Math"/>
                            <a:cs typeface="Times New Roman" pitchFamily="18" charset="0"/>
                          </a:rPr>
                          <m:t>𝐭</m:t>
                        </m:r>
                      </m:den>
                    </m:f>
                  </m:oMath>
                </a14:m>
                <a:endParaRPr lang="vi-VN" sz="26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Shape 7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3265702"/>
                <a:ext cx="4178595" cy="947844"/>
              </a:xfrm>
              <a:prstGeom prst="rect">
                <a:avLst/>
              </a:prstGeom>
              <a:blipFill rotWithShape="0">
                <a:blip r:embed="rId3"/>
                <a:stretch>
                  <a:fillRect l="-2044" b="-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hape 740"/>
              <p:cNvSpPr txBox="1">
                <a:spLocks/>
              </p:cNvSpPr>
              <p:nvPr/>
            </p:nvSpPr>
            <p:spPr>
              <a:xfrm>
                <a:off x="4085466" y="3457088"/>
                <a:ext cx="3718832" cy="947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Char char="◉"/>
                  <a:defRPr sz="20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Char char="◉"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8324A"/>
                  </a:buClr>
                  <a:buSzPct val="100000"/>
                  <a:buFont typeface="Source Sans Pro"/>
                  <a:buNone/>
                  <a:defRPr sz="1800" b="0" i="0" u="none" strike="noStrike" cap="none">
                    <a:solidFill>
                      <a:srgbClr val="28324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  <a:rtl val="0"/>
                  </a:defRPr>
                </a:lvl9pPr>
              </a:lstStyle>
              <a:p>
                <a:pPr>
                  <a:buNone/>
                </a:pPr>
                <a:r>
                  <a:rPr lang="vi-VN" sz="2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 s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vi-VN" b="1" i="1"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vi-VN" b="1" i="1">
                            <a:latin typeface="Cambria Math"/>
                            <a:cs typeface="Times New Roman" pitchFamily="18" charset="0"/>
                          </a:rPr>
                          <m:t>𝑻𝑩</m:t>
                        </m:r>
                      </m:sub>
                    </m:sSub>
                  </m:oMath>
                </a14:m>
                <a:r>
                  <a:rPr lang="vi-VN" sz="2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. t     ;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vi-VN" sz="3200" b="1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𝐬</m:t>
                        </m:r>
                      </m:num>
                      <m:den>
                        <m:sSub>
                          <m:sSubPr>
                            <m:ctrlPr>
                              <a:rPr lang="vi-VN" sz="32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vi-VN" sz="3200" b="1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𝒗</m:t>
                            </m:r>
                          </m:e>
                          <m:sub>
                            <m:r>
                              <a:rPr lang="vi-VN" sz="3200" b="1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𝑻𝑩</m:t>
                            </m:r>
                          </m:sub>
                        </m:sSub>
                      </m:den>
                    </m:f>
                  </m:oMath>
                </a14:m>
                <a:endParaRPr lang="vi-VN" sz="26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Shape 7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466" y="3457088"/>
                <a:ext cx="3718832" cy="947844"/>
              </a:xfrm>
              <a:prstGeom prst="rect">
                <a:avLst/>
              </a:prstGeom>
              <a:blipFill rotWithShape="0">
                <a:blip r:embed="rId4"/>
                <a:stretch>
                  <a:fillRect l="-29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5484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078" y="106327"/>
            <a:ext cx="828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DẶN DÒ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077" y="629547"/>
            <a:ext cx="6091880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000" dirty="0" smtClean="0">
                <a:solidFill>
                  <a:schemeClr val="tx1"/>
                </a:solidFill>
                <a:latin typeface="+mj-lt"/>
              </a:rPr>
              <a:t>Học thuộc chủ đề 3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000" dirty="0" smtClean="0">
                <a:solidFill>
                  <a:schemeClr val="tx1"/>
                </a:solidFill>
                <a:latin typeface="+mj-lt"/>
              </a:rPr>
              <a:t>Làm BTVN: bài 2; bài 2-&gt;6 trang 23, 24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000" dirty="0" smtClean="0">
                <a:solidFill>
                  <a:srgbClr val="FF0000"/>
                </a:solidFill>
                <a:latin typeface="+mj-lt"/>
              </a:rPr>
              <a:t>Đọc trước CĐ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077" y="2224248"/>
            <a:ext cx="8282763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000" dirty="0" smtClean="0">
                <a:solidFill>
                  <a:srgbClr val="00B0F0"/>
                </a:solidFill>
                <a:latin typeface="+mj-lt"/>
              </a:rPr>
              <a:t>Ôn lại Lực: những kết quả tác dụng của lực (biến đổi chuyển động, biến dạng hoặc đồng thời cả 2 -&gt; cho VD)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000" dirty="0" smtClean="0">
                <a:solidFill>
                  <a:srgbClr val="00B0F0"/>
                </a:solidFill>
                <a:latin typeface="+mj-lt"/>
              </a:rPr>
              <a:t>Ôn lại Trọng lực: định nghĩa, kí hiệu, đặc điểm (phương, chiều, độ lớn) – CĐ 8/ trang 43 Tài liệu dạy học Vật lý 6.</a:t>
            </a:r>
          </a:p>
          <a:p>
            <a:pPr algn="just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=&gt; Sơ đồ tư duy</a:t>
            </a:r>
          </a:p>
        </p:txBody>
      </p:sp>
    </p:spTree>
    <p:extLst>
      <p:ext uri="{BB962C8B-B14F-4D97-AF65-F5344CB8AC3E}">
        <p14:creationId xmlns:p14="http://schemas.microsoft.com/office/powerpoint/2010/main" val="34542997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281</Words>
  <Application>Microsoft Office PowerPoint</Application>
  <PresentationFormat>On-screen Show (16:9)</PresentationFormat>
  <Paragraphs>51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Symbol</vt:lpstr>
      <vt:lpstr>Cambria Math</vt:lpstr>
      <vt:lpstr>Source Sans Pro</vt:lpstr>
      <vt:lpstr>Calibri Light</vt:lpstr>
      <vt:lpstr>UTM Impact</vt:lpstr>
      <vt:lpstr>Calibri</vt:lpstr>
      <vt:lpstr>Times New Roman</vt:lpstr>
      <vt:lpstr>Wingdings</vt:lpstr>
      <vt:lpstr>Office Theme</vt:lpstr>
      <vt:lpstr>Tiết 3 - CHỦ ĐỀ 3:  CHUYỂN ĐỘNG ĐỀU CHUYỂN ĐỘNG KHÔNG ĐỀU</vt:lpstr>
      <vt:lpstr>Sau khi học chủ đề 3, em hãy tính tốc độ trung bình trong bài toán dưới đây. Sau đó so sánh với đáp án của cô nhé! </vt:lpstr>
      <vt:lpstr>PowerPoint Presentation</vt:lpstr>
      <vt:lpstr>ĐÁP ÁN</vt:lpstr>
      <vt:lpstr>PowerPoint Presentation</vt:lpstr>
      <vt:lpstr>Em hãy thực hiện bài tập sau: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cp:lastModifiedBy>MAYTINH</cp:lastModifiedBy>
  <cp:revision>119</cp:revision>
  <dcterms:modified xsi:type="dcterms:W3CDTF">2022-11-24T09:06:05Z</dcterms:modified>
</cp:coreProperties>
</file>